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346" r:id="rId3"/>
    <p:sldId id="358" r:id="rId4"/>
    <p:sldId id="359" r:id="rId5"/>
    <p:sldId id="360" r:id="rId6"/>
    <p:sldId id="361" r:id="rId7"/>
    <p:sldId id="362" r:id="rId8"/>
    <p:sldId id="363" r:id="rId9"/>
    <p:sldId id="364" r:id="rId10"/>
    <p:sldId id="365" r:id="rId11"/>
    <p:sldId id="366" r:id="rId12"/>
    <p:sldId id="355"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CCFF99"/>
    <a:srgbClr val="FFFF66"/>
    <a:srgbClr val="9900FF"/>
    <a:srgbClr val="FFCC00"/>
    <a:srgbClr val="FFA3A3"/>
    <a:srgbClr val="FF5050"/>
    <a:srgbClr val="FF0066"/>
    <a:srgbClr val="66FF33"/>
    <a:srgbClr val="317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061" autoAdjust="0"/>
    <p:restoredTop sz="94660"/>
  </p:normalViewPr>
  <p:slideViewPr>
    <p:cSldViewPr>
      <p:cViewPr varScale="1">
        <p:scale>
          <a:sx n="63" d="100"/>
          <a:sy n="63" d="100"/>
        </p:scale>
        <p:origin x="1986" y="66"/>
      </p:cViewPr>
      <p:guideLst>
        <p:guide orient="horz" pos="2160"/>
        <p:guide pos="2880"/>
      </p:guideLst>
    </p:cSldViewPr>
  </p:slideViewPr>
  <p:notesTextViewPr>
    <p:cViewPr>
      <p:scale>
        <a:sx n="1" d="1"/>
        <a:sy n="1" d="1"/>
      </p:scale>
      <p:origin x="0" y="0"/>
    </p:cViewPr>
  </p:notesTextViewPr>
  <p:sorterViewPr>
    <p:cViewPr>
      <p:scale>
        <a:sx n="100" d="100"/>
        <a:sy n="100" d="100"/>
      </p:scale>
      <p:origin x="0" y="-90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BACE076-EFBA-405F-93BE-7A7B9B7CE5AC}" type="datetimeFigureOut">
              <a:rPr lang="en-GB" smtClean="0"/>
              <a:t>31/01/2021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ED1EB2D-D43F-49E3-8EEF-F13CEBAE288B}" type="slidenum">
              <a:rPr lang="en-GB" smtClean="0"/>
              <a:t>‹#›</a:t>
            </a:fld>
            <a:endParaRPr lang="en-GB"/>
          </a:p>
        </p:txBody>
      </p:sp>
    </p:spTree>
    <p:extLst>
      <p:ext uri="{BB962C8B-B14F-4D97-AF65-F5344CB8AC3E}">
        <p14:creationId xmlns:p14="http://schemas.microsoft.com/office/powerpoint/2010/main" val="40161077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28A8259-7301-4B90-B1C3-1C4D7025D5CA}" type="datetimeFigureOut">
              <a:rPr lang="en-GB" smtClean="0"/>
              <a:t>31/01/2021</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D1FDF84-80B4-4068-85AE-5C8D09EA5657}" type="slidenum">
              <a:rPr lang="en-GB" smtClean="0"/>
              <a:t>‹#›</a:t>
            </a:fld>
            <a:endParaRPr lang="en-GB"/>
          </a:p>
        </p:txBody>
      </p:sp>
    </p:spTree>
    <p:extLst>
      <p:ext uri="{BB962C8B-B14F-4D97-AF65-F5344CB8AC3E}">
        <p14:creationId xmlns:p14="http://schemas.microsoft.com/office/powerpoint/2010/main" val="1284107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2</a:t>
            </a:fld>
            <a:endParaRPr lang="en-GB"/>
          </a:p>
        </p:txBody>
      </p:sp>
    </p:spTree>
    <p:extLst>
      <p:ext uri="{BB962C8B-B14F-4D97-AF65-F5344CB8AC3E}">
        <p14:creationId xmlns:p14="http://schemas.microsoft.com/office/powerpoint/2010/main" val="4143144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3</a:t>
            </a:fld>
            <a:endParaRPr lang="en-GB"/>
          </a:p>
        </p:txBody>
      </p:sp>
    </p:spTree>
    <p:extLst>
      <p:ext uri="{BB962C8B-B14F-4D97-AF65-F5344CB8AC3E}">
        <p14:creationId xmlns:p14="http://schemas.microsoft.com/office/powerpoint/2010/main" val="284155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4</a:t>
            </a:fld>
            <a:endParaRPr lang="en-GB"/>
          </a:p>
        </p:txBody>
      </p:sp>
    </p:spTree>
    <p:extLst>
      <p:ext uri="{BB962C8B-B14F-4D97-AF65-F5344CB8AC3E}">
        <p14:creationId xmlns:p14="http://schemas.microsoft.com/office/powerpoint/2010/main" val="1983855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5</a:t>
            </a:fld>
            <a:endParaRPr lang="en-GB"/>
          </a:p>
        </p:txBody>
      </p:sp>
    </p:spTree>
    <p:extLst>
      <p:ext uri="{BB962C8B-B14F-4D97-AF65-F5344CB8AC3E}">
        <p14:creationId xmlns:p14="http://schemas.microsoft.com/office/powerpoint/2010/main" val="927253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6</a:t>
            </a:fld>
            <a:endParaRPr lang="en-GB"/>
          </a:p>
        </p:txBody>
      </p:sp>
    </p:spTree>
    <p:extLst>
      <p:ext uri="{BB962C8B-B14F-4D97-AF65-F5344CB8AC3E}">
        <p14:creationId xmlns:p14="http://schemas.microsoft.com/office/powerpoint/2010/main" val="464892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7</a:t>
            </a:fld>
            <a:endParaRPr lang="en-GB"/>
          </a:p>
        </p:txBody>
      </p:sp>
    </p:spTree>
    <p:extLst>
      <p:ext uri="{BB962C8B-B14F-4D97-AF65-F5344CB8AC3E}">
        <p14:creationId xmlns:p14="http://schemas.microsoft.com/office/powerpoint/2010/main" val="2377577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8</a:t>
            </a:fld>
            <a:endParaRPr lang="en-GB"/>
          </a:p>
        </p:txBody>
      </p:sp>
    </p:spTree>
    <p:extLst>
      <p:ext uri="{BB962C8B-B14F-4D97-AF65-F5344CB8AC3E}">
        <p14:creationId xmlns:p14="http://schemas.microsoft.com/office/powerpoint/2010/main" val="1539453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9</a:t>
            </a:fld>
            <a:endParaRPr lang="en-GB"/>
          </a:p>
        </p:txBody>
      </p:sp>
    </p:spTree>
    <p:extLst>
      <p:ext uri="{BB962C8B-B14F-4D97-AF65-F5344CB8AC3E}">
        <p14:creationId xmlns:p14="http://schemas.microsoft.com/office/powerpoint/2010/main" val="1658850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10</a:t>
            </a:fld>
            <a:endParaRPr lang="en-GB"/>
          </a:p>
        </p:txBody>
      </p:sp>
    </p:spTree>
    <p:extLst>
      <p:ext uri="{BB962C8B-B14F-4D97-AF65-F5344CB8AC3E}">
        <p14:creationId xmlns:p14="http://schemas.microsoft.com/office/powerpoint/2010/main" val="1454529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11</a:t>
            </a:fld>
            <a:endParaRPr lang="en-GB"/>
          </a:p>
        </p:txBody>
      </p:sp>
    </p:spTree>
    <p:extLst>
      <p:ext uri="{BB962C8B-B14F-4D97-AF65-F5344CB8AC3E}">
        <p14:creationId xmlns:p14="http://schemas.microsoft.com/office/powerpoint/2010/main" val="3990312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1FDF84-80B4-4068-85AE-5C8D09EA5657}" type="slidenum">
              <a:rPr lang="en-GB" smtClean="0"/>
              <a:t>12</a:t>
            </a:fld>
            <a:endParaRPr lang="en-GB"/>
          </a:p>
        </p:txBody>
      </p:sp>
    </p:spTree>
    <p:extLst>
      <p:ext uri="{BB962C8B-B14F-4D97-AF65-F5344CB8AC3E}">
        <p14:creationId xmlns:p14="http://schemas.microsoft.com/office/powerpoint/2010/main" val="598752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EBDF427-3A5A-47D3-A53E-F07EF1349EF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2462443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BDF427-3A5A-47D3-A53E-F07EF1349EF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262193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BDF427-3A5A-47D3-A53E-F07EF1349EF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712794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EBDF427-3A5A-47D3-A53E-F07EF1349EF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666185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EBDF427-3A5A-47D3-A53E-F07EF1349EF9}" type="datetimeFigureOut">
              <a:rPr lang="en-GB" smtClean="0"/>
              <a:t>31/01/2021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2698016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EBDF427-3A5A-47D3-A53E-F07EF1349EF9}" type="datetimeFigureOut">
              <a:rPr lang="en-GB" smtClean="0"/>
              <a:t>31/01/2021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911857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BDF427-3A5A-47D3-A53E-F07EF1349EF9}" type="datetimeFigureOut">
              <a:rPr lang="en-GB" smtClean="0"/>
              <a:t>31/01/2021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079870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BDF427-3A5A-47D3-A53E-F07EF1349EF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13220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BDF427-3A5A-47D3-A53E-F07EF1349EF9}" type="datetimeFigureOut">
              <a:rPr lang="en-GB" smtClean="0"/>
              <a:t>31/01/2021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10075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BDF427-3A5A-47D3-A53E-F07EF1349EF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3548303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BDF427-3A5A-47D3-A53E-F07EF1349EF9}" type="datetimeFigureOut">
              <a:rPr lang="en-GB" smtClean="0"/>
              <a:t>31/01/2021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3081D-2413-4934-B67F-6C97A40397DB}" type="slidenum">
              <a:rPr lang="en-GB" smtClean="0"/>
              <a:t>‹#›</a:t>
            </a:fld>
            <a:endParaRPr lang="en-GB"/>
          </a:p>
        </p:txBody>
      </p:sp>
    </p:spTree>
    <p:extLst>
      <p:ext uri="{BB962C8B-B14F-4D97-AF65-F5344CB8AC3E}">
        <p14:creationId xmlns:p14="http://schemas.microsoft.com/office/powerpoint/2010/main" val="1387511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BDF427-3A5A-47D3-A53E-F07EF1349EF9}" type="datetimeFigureOut">
              <a:rPr lang="en-GB" smtClean="0"/>
              <a:t>31/01/2021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23081D-2413-4934-B67F-6C97A40397DB}" type="slidenum">
              <a:rPr lang="en-GB" smtClean="0"/>
              <a:t>‹#›</a:t>
            </a:fld>
            <a:endParaRPr lang="en-GB"/>
          </a:p>
        </p:txBody>
      </p:sp>
    </p:spTree>
    <p:extLst>
      <p:ext uri="{BB962C8B-B14F-4D97-AF65-F5344CB8AC3E}">
        <p14:creationId xmlns:p14="http://schemas.microsoft.com/office/powerpoint/2010/main" val="32835569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tmp"/></Relationships>
</file>

<file path=ppt/slides/_rels/slide7.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728792" cy="1752600"/>
          </a:xfrm>
        </p:spPr>
        <p:txBody>
          <a:bodyPr/>
          <a:lstStyle/>
          <a:p>
            <a:endParaRPr lang="en-GB" b="1" dirty="0">
              <a:latin typeface="Georgia" pitchFamily="18" charset="0"/>
            </a:endParaRPr>
          </a:p>
          <a:p>
            <a:r>
              <a:rPr lang="en-GB" b="1" dirty="0">
                <a:latin typeface="Georgia" pitchFamily="18" charset="0"/>
              </a:rPr>
              <a:t>Supporting remote learning</a:t>
            </a:r>
          </a:p>
          <a:p>
            <a:r>
              <a:rPr lang="en-GB" b="1" dirty="0">
                <a:latin typeface="Georgia" pitchFamily="18" charset="0"/>
              </a:rPr>
              <a:t>at home</a:t>
            </a:r>
            <a:endParaRPr lang="en-GB" dirty="0">
              <a:latin typeface="Georgia" pitchFamily="18" charset="0"/>
            </a:endParaRPr>
          </a:p>
        </p:txBody>
      </p:sp>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0"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762" y="373840"/>
            <a:ext cx="676275"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pic>
      <p:pic>
        <p:nvPicPr>
          <p:cNvPr id="1031" name="Picture 2" descr="Description: Mill Hill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1171699"/>
            <a:ext cx="3068497" cy="219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2" name="Picture 2" descr="Learning for a lifeti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3367" y="6026288"/>
            <a:ext cx="1978025"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3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59686" y="6131062"/>
            <a:ext cx="2457450" cy="44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092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82000" y="342499"/>
            <a:ext cx="8229600" cy="1143000"/>
          </a:xfrm>
        </p:spPr>
        <p:txBody>
          <a:bodyPr>
            <a:normAutofit/>
          </a:bodyPr>
          <a:lstStyle/>
          <a:p>
            <a:r>
              <a:rPr lang="en-GB" dirty="0">
                <a:latin typeface="Georgia" panose="02040502050405020303" pitchFamily="18" charset="0"/>
              </a:rPr>
              <a:t>Top Tips</a:t>
            </a:r>
          </a:p>
        </p:txBody>
      </p:sp>
      <p:sp>
        <p:nvSpPr>
          <p:cNvPr id="2" name="Rectangle 1">
            <a:extLst>
              <a:ext uri="{FF2B5EF4-FFF2-40B4-BE49-F238E27FC236}">
                <a16:creationId xmlns:a16="http://schemas.microsoft.com/office/drawing/2014/main" id="{5A0B1CD2-A0B4-4570-A5AD-C4EF35212F2A}"/>
              </a:ext>
            </a:extLst>
          </p:cNvPr>
          <p:cNvSpPr/>
          <p:nvPr/>
        </p:nvSpPr>
        <p:spPr>
          <a:xfrm>
            <a:off x="482000" y="1711062"/>
            <a:ext cx="8459936" cy="438587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GB" dirty="0">
                <a:solidFill>
                  <a:srgbClr val="0070C0"/>
                </a:solidFill>
                <a:latin typeface="Georgia" panose="02040502050405020303" pitchFamily="18" charset="0"/>
              </a:rPr>
              <a:t>Remote learning at home is not always easy. Children are used to home being the place they don’t have to do school work. In the first lockdown, the expectation from home learning was different. This time round, the children are expected to access at least 3 hours a day of remote home learning and not all of that will be face to face teaching, most of that will be working independently at home on work set by school. </a:t>
            </a:r>
          </a:p>
          <a:p>
            <a:endParaRPr lang="en-GB" dirty="0">
              <a:latin typeface="Georgia" panose="02040502050405020303" pitchFamily="18" charset="0"/>
            </a:endParaRPr>
          </a:p>
          <a:p>
            <a:r>
              <a:rPr lang="en-GB" dirty="0">
                <a:latin typeface="Georgia" panose="02040502050405020303" pitchFamily="18" charset="0"/>
              </a:rPr>
              <a:t> </a:t>
            </a:r>
            <a:r>
              <a:rPr lang="en-GB" dirty="0">
                <a:solidFill>
                  <a:srgbClr val="FF0000"/>
                </a:solidFill>
                <a:latin typeface="Georgia" panose="02040502050405020303" pitchFamily="18" charset="0"/>
              </a:rPr>
              <a:t>As parents who may be juggling your own work, have limited devices and/or have more than one child to help, here are some tips which might help set a routines, structure and expectation to your day to help your child know what is expected of them. </a:t>
            </a:r>
          </a:p>
          <a:p>
            <a:endParaRPr lang="en-GB" dirty="0">
              <a:latin typeface="Georgia" panose="02040502050405020303" pitchFamily="18" charset="0"/>
            </a:endParaRPr>
          </a:p>
          <a:p>
            <a:r>
              <a:rPr lang="en-GB" dirty="0">
                <a:solidFill>
                  <a:srgbClr val="0070C0"/>
                </a:solidFill>
                <a:latin typeface="Georgia" panose="02040502050405020303" pitchFamily="18" charset="0"/>
              </a:rPr>
              <a:t>Everyone’s situations are different, so these strategies are aimed at supporting whatever situation you find you and your family in. At the end of the day, do your best, don’t compare yourselves with anyone else, ask for help if you need it! </a:t>
            </a:r>
          </a:p>
        </p:txBody>
      </p:sp>
    </p:spTree>
    <p:extLst>
      <p:ext uri="{BB962C8B-B14F-4D97-AF65-F5344CB8AC3E}">
        <p14:creationId xmlns:p14="http://schemas.microsoft.com/office/powerpoint/2010/main" val="1117566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485800"/>
            <a:ext cx="8229600" cy="1143000"/>
          </a:xfrm>
        </p:spPr>
        <p:txBody>
          <a:bodyPr>
            <a:normAutofit/>
          </a:bodyPr>
          <a:lstStyle/>
          <a:p>
            <a:r>
              <a:rPr lang="en-GB" dirty="0">
                <a:latin typeface="Georgia" panose="02040502050405020303" pitchFamily="18" charset="0"/>
              </a:rPr>
              <a:t>Environment</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65017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latin typeface="Georgia" panose="02040502050405020303" pitchFamily="18" charset="0"/>
              </a:rPr>
              <a:t>Create the right environment for learning – devices not being used for learning away or off, quiet space if possible (could be kitchen, dining room, living room), away from as many distractions as possible. In some households a quiet space can be hard to find, do the best you can! Make sure all equipment needed is ready – laptop/iPad, paper, pencil etc. Make sure your child is comfortable – this will help them to be able to concentrate more on their learning tasks. In the classroom, they would have access to their water bottle, but snacks would wait until breaktime. </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311639" y="4088014"/>
            <a:ext cx="4644516" cy="2664296"/>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latin typeface="Georgia" panose="02040502050405020303" pitchFamily="18" charset="0"/>
              </a:rPr>
              <a:t>Create the right environment to help your child focus on their learning without distractions.</a:t>
            </a:r>
          </a:p>
          <a:p>
            <a:pPr algn="ctr"/>
            <a:endParaRPr lang="en-GB" dirty="0"/>
          </a:p>
        </p:txBody>
      </p:sp>
      <p:pic>
        <p:nvPicPr>
          <p:cNvPr id="10" name="Picture 9" descr="A picture containing text, clipart&#10;&#10;Description automatically generated">
            <a:extLst>
              <a:ext uri="{FF2B5EF4-FFF2-40B4-BE49-F238E27FC236}">
                <a16:creationId xmlns:a16="http://schemas.microsoft.com/office/drawing/2014/main" id="{FB444A4A-F836-4C0E-B999-AFA208AD94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6228"/>
            <a:ext cx="1762371" cy="1362265"/>
          </a:xfrm>
          <a:prstGeom prst="rect">
            <a:avLst/>
          </a:prstGeom>
        </p:spPr>
      </p:pic>
      <p:pic>
        <p:nvPicPr>
          <p:cNvPr id="11" name="Picture 10" descr="Icon&#10;&#10;Description automatically generated">
            <a:extLst>
              <a:ext uri="{FF2B5EF4-FFF2-40B4-BE49-F238E27FC236}">
                <a16:creationId xmlns:a16="http://schemas.microsoft.com/office/drawing/2014/main" id="{42FC340C-E4DB-48DE-BC8C-750F939615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0562" y="4102137"/>
            <a:ext cx="3480850" cy="2423208"/>
          </a:xfrm>
          <a:prstGeom prst="rect">
            <a:avLst/>
          </a:prstGeom>
        </p:spPr>
      </p:pic>
    </p:spTree>
    <p:extLst>
      <p:ext uri="{BB962C8B-B14F-4D97-AF65-F5344CB8AC3E}">
        <p14:creationId xmlns:p14="http://schemas.microsoft.com/office/powerpoint/2010/main" val="36622221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Timetable</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335931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In school, the children will be used to a VISUAL TIMETABLE which tells them what is coming up for the day. They are also used to doing the same thing at more or less the same time each day, but your circumstances at home may not allow for that. Set up a timetable which shows your child what they need to do each day, what order they will be doing it in. This can be varied depending on your own work commitments – if there is something they can complete more independently while you are working, great; if they need more support with something, find a time which works for you both. Ask them if they would like to help set up the timetable with you – are there tasks they would be happier to complete on their own or do first?</a:t>
            </a:r>
          </a:p>
          <a:p>
            <a:r>
              <a:rPr lang="en-GB" dirty="0">
                <a:latin typeface="Georgia" panose="02040502050405020303" pitchFamily="18" charset="0"/>
              </a:rPr>
              <a:t>Build in a time for a break – they would have one at school, and you’ll both benefit from a rest from the work.</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499484" y="4653136"/>
            <a:ext cx="4644516" cy="2099174"/>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Create a visual timetable which shows your child what lessons they will be doing, and if needed how long each one will be.</a:t>
            </a:r>
          </a:p>
          <a:p>
            <a:pPr marL="285750" indent="-285750">
              <a:buFont typeface="Arial" panose="020B0604020202020204" pitchFamily="34" charset="0"/>
              <a:buChar char="•"/>
            </a:pPr>
            <a:r>
              <a:rPr lang="en-GB" dirty="0">
                <a:latin typeface="Georgia" panose="02040502050405020303" pitchFamily="18" charset="0"/>
              </a:rPr>
              <a:t>Build in a break time.</a:t>
            </a:r>
          </a:p>
          <a:p>
            <a:pPr algn="ctr"/>
            <a:endParaRPr lang="en-GB" dirty="0"/>
          </a:p>
        </p:txBody>
      </p:sp>
      <p:pic>
        <p:nvPicPr>
          <p:cNvPr id="9" name="Picture 8">
            <a:extLst>
              <a:ext uri="{FF2B5EF4-FFF2-40B4-BE49-F238E27FC236}">
                <a16:creationId xmlns:a16="http://schemas.microsoft.com/office/drawing/2014/main" id="{BA77A995-2B90-4295-9B18-01A23B15E34F}"/>
              </a:ext>
            </a:extLst>
          </p:cNvPr>
          <p:cNvPicPr/>
          <p:nvPr/>
        </p:nvPicPr>
        <p:blipFill>
          <a:blip r:embed="rId3"/>
          <a:stretch>
            <a:fillRect/>
          </a:stretch>
        </p:blipFill>
        <p:spPr>
          <a:xfrm>
            <a:off x="434008" y="4881999"/>
            <a:ext cx="714375" cy="1076325"/>
          </a:xfrm>
          <a:prstGeom prst="rect">
            <a:avLst/>
          </a:prstGeom>
        </p:spPr>
      </p:pic>
      <p:pic>
        <p:nvPicPr>
          <p:cNvPr id="12" name="Picture 11">
            <a:extLst>
              <a:ext uri="{FF2B5EF4-FFF2-40B4-BE49-F238E27FC236}">
                <a16:creationId xmlns:a16="http://schemas.microsoft.com/office/drawing/2014/main" id="{C28B3C50-8D38-46A9-A9D5-6BC498A9A8E4}"/>
              </a:ext>
            </a:extLst>
          </p:cNvPr>
          <p:cNvPicPr/>
          <p:nvPr/>
        </p:nvPicPr>
        <p:blipFill>
          <a:blip r:embed="rId4"/>
          <a:stretch>
            <a:fillRect/>
          </a:stretch>
        </p:blipFill>
        <p:spPr>
          <a:xfrm>
            <a:off x="1193354" y="5749190"/>
            <a:ext cx="800100" cy="904875"/>
          </a:xfrm>
          <a:prstGeom prst="rect">
            <a:avLst/>
          </a:prstGeom>
        </p:spPr>
      </p:pic>
      <p:pic>
        <p:nvPicPr>
          <p:cNvPr id="13" name="Picture 12">
            <a:extLst>
              <a:ext uri="{FF2B5EF4-FFF2-40B4-BE49-F238E27FC236}">
                <a16:creationId xmlns:a16="http://schemas.microsoft.com/office/drawing/2014/main" id="{B936BA28-43E5-46B3-A85F-04F820440E8D}"/>
              </a:ext>
            </a:extLst>
          </p:cNvPr>
          <p:cNvPicPr/>
          <p:nvPr/>
        </p:nvPicPr>
        <p:blipFill>
          <a:blip r:embed="rId5"/>
          <a:stretch>
            <a:fillRect/>
          </a:stretch>
        </p:blipFill>
        <p:spPr>
          <a:xfrm>
            <a:off x="1967099" y="4881999"/>
            <a:ext cx="933450" cy="1133475"/>
          </a:xfrm>
          <a:prstGeom prst="rect">
            <a:avLst/>
          </a:prstGeom>
        </p:spPr>
      </p:pic>
      <p:pic>
        <p:nvPicPr>
          <p:cNvPr id="14" name="Picture 13">
            <a:extLst>
              <a:ext uri="{FF2B5EF4-FFF2-40B4-BE49-F238E27FC236}">
                <a16:creationId xmlns:a16="http://schemas.microsoft.com/office/drawing/2014/main" id="{007C9B91-A664-4F34-844E-92C35819F23F}"/>
              </a:ext>
            </a:extLst>
          </p:cNvPr>
          <p:cNvPicPr/>
          <p:nvPr/>
        </p:nvPicPr>
        <p:blipFill>
          <a:blip r:embed="rId6"/>
          <a:stretch>
            <a:fillRect/>
          </a:stretch>
        </p:blipFill>
        <p:spPr>
          <a:xfrm>
            <a:off x="3575559" y="4881999"/>
            <a:ext cx="923925" cy="1104900"/>
          </a:xfrm>
          <a:prstGeom prst="rect">
            <a:avLst/>
          </a:prstGeom>
        </p:spPr>
      </p:pic>
      <p:pic>
        <p:nvPicPr>
          <p:cNvPr id="15" name="Picture 14">
            <a:extLst>
              <a:ext uri="{FF2B5EF4-FFF2-40B4-BE49-F238E27FC236}">
                <a16:creationId xmlns:a16="http://schemas.microsoft.com/office/drawing/2014/main" id="{F6268A49-2B03-41EB-89E8-27F711929DF2}"/>
              </a:ext>
            </a:extLst>
          </p:cNvPr>
          <p:cNvPicPr/>
          <p:nvPr/>
        </p:nvPicPr>
        <p:blipFill>
          <a:blip r:embed="rId7"/>
          <a:stretch>
            <a:fillRect/>
          </a:stretch>
        </p:blipFill>
        <p:spPr>
          <a:xfrm>
            <a:off x="2829241" y="5724652"/>
            <a:ext cx="981075" cy="1095375"/>
          </a:xfrm>
          <a:prstGeom prst="rect">
            <a:avLst/>
          </a:prstGeom>
        </p:spPr>
      </p:pic>
    </p:spTree>
    <p:extLst>
      <p:ext uri="{BB962C8B-B14F-4D97-AF65-F5344CB8AC3E}">
        <p14:creationId xmlns:p14="http://schemas.microsoft.com/office/powerpoint/2010/main" val="2264548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Break it down</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3359314"/>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Some of the tasks can seem a lot for your child to process all in one go, especially when they are trying to remember what’s been said in the TEAMS meeting too! If it helps to break the English/maths into 2 or 3 smaller sessions, it will help them (and you!) Three 20 minute burst of a task will produce more work from the child rather than 1 hour solid working. </a:t>
            </a:r>
          </a:p>
          <a:p>
            <a:endParaRPr lang="en-GB" dirty="0">
              <a:latin typeface="Georgia" panose="02040502050405020303" pitchFamily="18" charset="0"/>
            </a:endParaRPr>
          </a:p>
          <a:p>
            <a:r>
              <a:rPr lang="en-GB" dirty="0">
                <a:latin typeface="Georgia" panose="02040502050405020303" pitchFamily="18" charset="0"/>
              </a:rPr>
              <a:t>If you have to take work calls/meetings as well as supporting at home, fit the lessons around what you have to do as well, or show your child when you will be available to help them/check their work.</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07864" y="4628478"/>
            <a:ext cx="4644516" cy="2099174"/>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Decide how  to organise the lessons (perhaps split into smaller chunks of time). Use the visual timetable to show this.</a:t>
            </a:r>
          </a:p>
          <a:p>
            <a:pPr algn="ctr"/>
            <a:endParaRPr lang="en-GB" dirty="0"/>
          </a:p>
        </p:txBody>
      </p:sp>
      <p:pic>
        <p:nvPicPr>
          <p:cNvPr id="16" name="Picture 15" descr="Diagram&#10;&#10;Description automatically generated">
            <a:extLst>
              <a:ext uri="{FF2B5EF4-FFF2-40B4-BE49-F238E27FC236}">
                <a16:creationId xmlns:a16="http://schemas.microsoft.com/office/drawing/2014/main" id="{960E2950-CD78-4730-BB16-6887F952D1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8744" y="4869987"/>
            <a:ext cx="3528392" cy="1833257"/>
          </a:xfrm>
          <a:prstGeom prst="rect">
            <a:avLst/>
          </a:prstGeom>
        </p:spPr>
      </p:pic>
    </p:spTree>
    <p:extLst>
      <p:ext uri="{BB962C8B-B14F-4D97-AF65-F5344CB8AC3E}">
        <p14:creationId xmlns:p14="http://schemas.microsoft.com/office/powerpoint/2010/main" val="3019422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Task planner</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5770984" cy="326565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The work set does not have to be done in one chunk, maths questions could be broken into smaller groups or 3 or 5 questions; English can be split into sections e.g. paragraphs or smaller groups of sentences. Decide how much you want your child to complete in each session – this can help your child see the work as manageable chunks rather than a mountain they can’t climb! This will also help with your child developing more independence too. </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499484" y="3919388"/>
            <a:ext cx="4644516" cy="293861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Decide how much your child has to complete in each session, to make sure the tasks are completed by the end of the day. Little and often will be more productive that one longer chunk of learning. </a:t>
            </a:r>
          </a:p>
          <a:p>
            <a:pPr algn="ctr"/>
            <a:endParaRPr lang="en-GB" dirty="0"/>
          </a:p>
        </p:txBody>
      </p:sp>
      <p:pic>
        <p:nvPicPr>
          <p:cNvPr id="9" name="Picture 8" descr="Table&#10;&#10;Description automatically generated">
            <a:extLst>
              <a:ext uri="{FF2B5EF4-FFF2-40B4-BE49-F238E27FC236}">
                <a16:creationId xmlns:a16="http://schemas.microsoft.com/office/drawing/2014/main" id="{071831EA-3B79-4B6E-BDE7-95897796F9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62" y="4473107"/>
            <a:ext cx="3011756" cy="2244281"/>
          </a:xfrm>
          <a:prstGeom prst="rect">
            <a:avLst/>
          </a:prstGeom>
        </p:spPr>
      </p:pic>
      <p:pic>
        <p:nvPicPr>
          <p:cNvPr id="10" name="Picture 9" descr="Table&#10;&#10;Description automatically generated">
            <a:extLst>
              <a:ext uri="{FF2B5EF4-FFF2-40B4-BE49-F238E27FC236}">
                <a16:creationId xmlns:a16="http://schemas.microsoft.com/office/drawing/2014/main" id="{3BF5A925-B70E-4187-AFB3-64C18C4007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1020" y="503067"/>
            <a:ext cx="2482576" cy="3416321"/>
          </a:xfrm>
          <a:prstGeom prst="rect">
            <a:avLst/>
          </a:prstGeom>
        </p:spPr>
      </p:pic>
    </p:spTree>
    <p:extLst>
      <p:ext uri="{BB962C8B-B14F-4D97-AF65-F5344CB8AC3E}">
        <p14:creationId xmlns:p14="http://schemas.microsoft.com/office/powerpoint/2010/main" val="1042371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Refer back to previous lessons</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7112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Most learning is designed to build on previous lessons, so looking back at work already completed is a useful tool. It may be that a grammar skills or maths strategy has been used before and your child needs a reminder from their own work!</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611560" y="4149080"/>
            <a:ext cx="3960440" cy="2480826"/>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Look back at yesterday’s lessons to see if it will help. </a:t>
            </a:r>
          </a:p>
          <a:p>
            <a:pPr algn="ctr"/>
            <a:endParaRPr lang="en-GB" dirty="0"/>
          </a:p>
        </p:txBody>
      </p:sp>
      <p:pic>
        <p:nvPicPr>
          <p:cNvPr id="11" name="Picture 10" descr="A black and white drawing of a person and person&#10;&#10;Description automatically generated with low confidence">
            <a:extLst>
              <a:ext uri="{FF2B5EF4-FFF2-40B4-BE49-F238E27FC236}">
                <a16:creationId xmlns:a16="http://schemas.microsoft.com/office/drawing/2014/main" id="{AC5FB94E-E4A2-48DD-8484-47397DA0EA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4819" y="4382319"/>
            <a:ext cx="2229161" cy="1752845"/>
          </a:xfrm>
          <a:prstGeom prst="rect">
            <a:avLst/>
          </a:prstGeom>
        </p:spPr>
      </p:pic>
    </p:spTree>
    <p:extLst>
      <p:ext uri="{BB962C8B-B14F-4D97-AF65-F5344CB8AC3E}">
        <p14:creationId xmlns:p14="http://schemas.microsoft.com/office/powerpoint/2010/main" val="3802524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Praise making mistakes</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7112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Making mistakes is something lots of children find hard and they then don’t want parents to see they’ve made a mistake or get something wrong. Support them in seeing that making a mistake shows they have tried something new, they can learn from their mistake and it’s ok. Children may listen to their teachers more when it comes to correcting errors, so don’t push it at home so it creates arguments. </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317700" y="3684478"/>
            <a:ext cx="4536504" cy="2840866"/>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Turn making mistakes into something to be proud of rather than ashamed of. </a:t>
            </a:r>
          </a:p>
          <a:p>
            <a:pPr marL="285750" indent="-285750">
              <a:buFont typeface="Arial" panose="020B0604020202020204" pitchFamily="34" charset="0"/>
              <a:buChar char="•"/>
            </a:pPr>
            <a:r>
              <a:rPr lang="en-GB" dirty="0">
                <a:latin typeface="Georgia" panose="02040502050405020303" pitchFamily="18" charset="0"/>
              </a:rPr>
              <a:t>Encourage your child to spot their own mistakes and correct them.</a:t>
            </a:r>
          </a:p>
          <a:p>
            <a:pPr algn="ctr"/>
            <a:endParaRPr lang="en-GB" dirty="0"/>
          </a:p>
        </p:txBody>
      </p:sp>
      <p:pic>
        <p:nvPicPr>
          <p:cNvPr id="9" name="Picture 8" descr="Graphical user interface&#10;&#10;Description automatically generated with medium confidence">
            <a:extLst>
              <a:ext uri="{FF2B5EF4-FFF2-40B4-BE49-F238E27FC236}">
                <a16:creationId xmlns:a16="http://schemas.microsoft.com/office/drawing/2014/main" id="{F8A502E7-756E-4ADC-B0E6-00FFD048D4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467" y="3619766"/>
            <a:ext cx="3209311" cy="3081668"/>
          </a:xfrm>
          <a:prstGeom prst="rect">
            <a:avLst/>
          </a:prstGeom>
        </p:spPr>
      </p:pic>
    </p:spTree>
    <p:extLst>
      <p:ext uri="{BB962C8B-B14F-4D97-AF65-F5344CB8AC3E}">
        <p14:creationId xmlns:p14="http://schemas.microsoft.com/office/powerpoint/2010/main" val="1515865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fontScale="90000"/>
          </a:bodyPr>
          <a:lstStyle/>
          <a:p>
            <a:r>
              <a:rPr lang="en-GB" dirty="0">
                <a:latin typeface="Georgia" panose="02040502050405020303" pitchFamily="18" charset="0"/>
              </a:rPr>
              <a:t>Praise effort rather than outcome</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7112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GB" dirty="0">
                <a:latin typeface="Georgia" panose="02040502050405020303" pitchFamily="18" charset="0"/>
              </a:rPr>
              <a:t>Encourage your child to work through their tasks by praising their efforts (e.g. working for 15 mins), rather than the amount of work they produce. Give them stickers/ticks on a chart which can result in a reward of some kind later on (time on technology, choosing a family activity at the end of the week, choice of location for a family walk, something that helps their mental wellbeing and doesn’t cost lots of money!</a:t>
            </a:r>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758004" y="4278861"/>
            <a:ext cx="3778148" cy="228260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285750" indent="-285750">
              <a:buFont typeface="Arial" panose="020B0604020202020204" pitchFamily="34" charset="0"/>
              <a:buChar char="•"/>
            </a:pPr>
            <a:r>
              <a:rPr lang="en-GB" dirty="0">
                <a:latin typeface="Georgia" panose="02040502050405020303" pitchFamily="18" charset="0"/>
              </a:rPr>
              <a:t>Agree a reward your child can earn daily/weekly.  </a:t>
            </a:r>
          </a:p>
          <a:p>
            <a:pPr algn="ctr"/>
            <a:endParaRPr lang="en-GB" dirty="0"/>
          </a:p>
        </p:txBody>
      </p:sp>
      <p:pic>
        <p:nvPicPr>
          <p:cNvPr id="10" name="Picture 9" descr="A picture containing toy, clipart, gear&#10;&#10;Description automatically generated">
            <a:extLst>
              <a:ext uri="{FF2B5EF4-FFF2-40B4-BE49-F238E27FC236}">
                <a16:creationId xmlns:a16="http://schemas.microsoft.com/office/drawing/2014/main" id="{555B219D-878F-42AF-AF11-E089F0BBC6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4307151"/>
            <a:ext cx="3036099" cy="2410237"/>
          </a:xfrm>
          <a:prstGeom prst="rect">
            <a:avLst/>
          </a:prstGeom>
        </p:spPr>
      </p:pic>
    </p:spTree>
    <p:extLst>
      <p:ext uri="{BB962C8B-B14F-4D97-AF65-F5344CB8AC3E}">
        <p14:creationId xmlns:p14="http://schemas.microsoft.com/office/powerpoint/2010/main" val="901861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Look after mental wellbeing</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7112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r>
              <a:rPr lang="en-GB" sz="1800" dirty="0">
                <a:latin typeface="Georgia" panose="02040502050405020303" pitchFamily="18" charset="0"/>
              </a:rPr>
              <a:t>Your child’s mental wellbeing is important, but so is yours! If work is becoming a major battle, pick the most important parts to focus on (English and Maths). </a:t>
            </a:r>
          </a:p>
          <a:p>
            <a:pPr lvl="0"/>
            <a:endParaRPr lang="en-GB" sz="1800" dirty="0">
              <a:latin typeface="Georgia" panose="02040502050405020303" pitchFamily="18" charset="0"/>
            </a:endParaRPr>
          </a:p>
          <a:p>
            <a:pPr lvl="0"/>
            <a:r>
              <a:rPr lang="en-GB" sz="1800" dirty="0">
                <a:latin typeface="Georgia" panose="02040502050405020303" pitchFamily="18" charset="0"/>
              </a:rPr>
              <a:t>Build in some time each day for a break from work – let your child play with their toys, watch an episode of something on the TV or have a walk outside. This will help them refocus on their work when they return. Avoid using technology at this point – it can be hard to get them off again!</a:t>
            </a:r>
            <a:endParaRPr lang="en-US" sz="1800" dirty="0"/>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57200" y="4006146"/>
            <a:ext cx="5614196" cy="271124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en-GB" dirty="0">
                <a:latin typeface="Georgia" panose="02040502050405020303" pitchFamily="18" charset="0"/>
              </a:rPr>
              <a:t>Build in time for mental wellbeing, breaks from work. Encourage some physical exercise (Go Noodle or Joe Wicks), try new relaxation techniques (Cosmic Yoga), read a book, eat a healthy snack.</a:t>
            </a:r>
            <a:endParaRPr lang="en-US" dirty="0">
              <a:latin typeface="Georgia" panose="02040502050405020303" pitchFamily="18" charset="0"/>
            </a:endParaRPr>
          </a:p>
          <a:p>
            <a:pPr algn="ctr"/>
            <a:endParaRPr lang="en-GB" dirty="0"/>
          </a:p>
        </p:txBody>
      </p:sp>
      <p:pic>
        <p:nvPicPr>
          <p:cNvPr id="9" name="Picture 8" descr="Logo, company name&#10;&#10;Description automatically generated">
            <a:extLst>
              <a:ext uri="{FF2B5EF4-FFF2-40B4-BE49-F238E27FC236}">
                <a16:creationId xmlns:a16="http://schemas.microsoft.com/office/drawing/2014/main" id="{320A4051-8699-4C65-A1D8-E776288F9E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0362" y="4293096"/>
            <a:ext cx="2035648" cy="2327226"/>
          </a:xfrm>
          <a:prstGeom prst="rect">
            <a:avLst/>
          </a:prstGeom>
        </p:spPr>
      </p:pic>
    </p:spTree>
    <p:extLst>
      <p:ext uri="{BB962C8B-B14F-4D97-AF65-F5344CB8AC3E}">
        <p14:creationId xmlns:p14="http://schemas.microsoft.com/office/powerpoint/2010/main" val="2563913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328176"/>
            <a:ext cx="8229600" cy="1143000"/>
          </a:xfrm>
        </p:spPr>
        <p:txBody>
          <a:bodyPr>
            <a:normAutofit/>
          </a:bodyPr>
          <a:lstStyle/>
          <a:p>
            <a:r>
              <a:rPr lang="en-GB" dirty="0">
                <a:latin typeface="Georgia" panose="02040502050405020303" pitchFamily="18" charset="0"/>
              </a:rPr>
              <a:t>Be flexible</a:t>
            </a:r>
          </a:p>
        </p:txBody>
      </p:sp>
      <p:sp>
        <p:nvSpPr>
          <p:cNvPr id="2" name="Rectangle: Rounded Corners 1">
            <a:extLst>
              <a:ext uri="{FF2B5EF4-FFF2-40B4-BE49-F238E27FC236}">
                <a16:creationId xmlns:a16="http://schemas.microsoft.com/office/drawing/2014/main" id="{6788A13F-940E-4590-A9DD-0EC162526D6F}"/>
              </a:ext>
            </a:extLst>
          </p:cNvPr>
          <p:cNvSpPr/>
          <p:nvPr/>
        </p:nvSpPr>
        <p:spPr>
          <a:xfrm>
            <a:off x="457200" y="1437838"/>
            <a:ext cx="8229600" cy="271124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lvl="0"/>
            <a:r>
              <a:rPr lang="en-GB" dirty="0"/>
              <a:t>If things are not working, or your child seems to have hit a brick wall, take a short brain break to see if it helps them refocus. Something active like running around the garden/up and down stairs, star jumps, touching toes, burpees, anything that will get the heart working harder and pump blood round the body faster will help stimulate the brain and help chase away sluggish feelings. </a:t>
            </a:r>
            <a:endParaRPr lang="en-US" dirty="0"/>
          </a:p>
          <a:p>
            <a:pPr algn="ctr"/>
            <a:endParaRPr lang="en-GB" dirty="0"/>
          </a:p>
        </p:txBody>
      </p:sp>
      <p:sp>
        <p:nvSpPr>
          <p:cNvPr id="3" name="Oval 2">
            <a:extLst>
              <a:ext uri="{FF2B5EF4-FFF2-40B4-BE49-F238E27FC236}">
                <a16:creationId xmlns:a16="http://schemas.microsoft.com/office/drawing/2014/main" id="{B6CCDC3F-9A98-469D-869E-66B256F02CC2}"/>
              </a:ext>
            </a:extLst>
          </p:cNvPr>
          <p:cNvSpPr/>
          <p:nvPr/>
        </p:nvSpPr>
        <p:spPr>
          <a:xfrm>
            <a:off x="4370288" y="4232571"/>
            <a:ext cx="4546848" cy="2375182"/>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lvl="0"/>
            <a:r>
              <a:rPr lang="en-GB" dirty="0"/>
              <a:t>Be prepared to adjust timings and expectations if your child is struggling, try brain breaks for a couple of minutes to see if it helps bring the focus back.</a:t>
            </a:r>
            <a:endParaRPr lang="en-US" dirty="0"/>
          </a:p>
          <a:p>
            <a:pPr algn="ctr"/>
            <a:endParaRPr lang="en-GB" dirty="0"/>
          </a:p>
        </p:txBody>
      </p:sp>
      <p:pic>
        <p:nvPicPr>
          <p:cNvPr id="10" name="Picture 9" descr="A picture containing clipart, doll&#10;&#10;Description automatically generated">
            <a:extLst>
              <a:ext uri="{FF2B5EF4-FFF2-40B4-BE49-F238E27FC236}">
                <a16:creationId xmlns:a16="http://schemas.microsoft.com/office/drawing/2014/main" id="{1EF00CE9-75F2-4033-85C0-A45B8A8EB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792" y="4355062"/>
            <a:ext cx="3775189" cy="2130200"/>
          </a:xfrm>
          <a:prstGeom prst="rect">
            <a:avLst/>
          </a:prstGeom>
        </p:spPr>
      </p:pic>
    </p:spTree>
    <p:extLst>
      <p:ext uri="{BB962C8B-B14F-4D97-AF65-F5344CB8AC3E}">
        <p14:creationId xmlns:p14="http://schemas.microsoft.com/office/powerpoint/2010/main" val="164844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87624" y="332656"/>
            <a:ext cx="7729512" cy="93662"/>
          </a:xfrm>
          <a:prstGeom prst="rect">
            <a:avLst/>
          </a:prstGeom>
          <a:solidFill>
            <a:srgbClr val="CC0000"/>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8" name="Rectangle 7"/>
          <p:cNvSpPr/>
          <p:nvPr/>
        </p:nvSpPr>
        <p:spPr>
          <a:xfrm>
            <a:off x="215516" y="1628800"/>
            <a:ext cx="72008" cy="5088588"/>
          </a:xfrm>
          <a:prstGeom prst="rect">
            <a:avLst/>
          </a:prstGeom>
          <a:solidFill>
            <a:srgbClr val="317F33"/>
          </a:solidFill>
          <a:ln>
            <a:solidFill>
              <a:srgbClr val="317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6">
            <a:extLst>
              <a:ext uri="{FF2B5EF4-FFF2-40B4-BE49-F238E27FC236}">
                <a16:creationId xmlns:a16="http://schemas.microsoft.com/office/drawing/2014/main" id="{F21947B6-DDBB-4841-92CE-7A6CB705467F}"/>
              </a:ext>
            </a:extLst>
          </p:cNvPr>
          <p:cNvSpPr>
            <a:spLocks noGrp="1"/>
          </p:cNvSpPr>
          <p:nvPr>
            <p:ph type="title"/>
          </p:nvPr>
        </p:nvSpPr>
        <p:spPr>
          <a:xfrm>
            <a:off x="457200" y="485800"/>
            <a:ext cx="8229600" cy="1143000"/>
          </a:xfrm>
        </p:spPr>
        <p:txBody>
          <a:bodyPr>
            <a:normAutofit/>
          </a:bodyPr>
          <a:lstStyle/>
          <a:p>
            <a:r>
              <a:rPr lang="en-GB" dirty="0">
                <a:latin typeface="Georgia" panose="02040502050405020303" pitchFamily="18" charset="0"/>
              </a:rPr>
              <a:t>Summary</a:t>
            </a:r>
          </a:p>
        </p:txBody>
      </p:sp>
      <p:sp>
        <p:nvSpPr>
          <p:cNvPr id="2" name="Rectangle 1">
            <a:extLst>
              <a:ext uri="{FF2B5EF4-FFF2-40B4-BE49-F238E27FC236}">
                <a16:creationId xmlns:a16="http://schemas.microsoft.com/office/drawing/2014/main" id="{68ABAA6B-A61B-46E4-83F4-99EDDB4A0C23}"/>
              </a:ext>
            </a:extLst>
          </p:cNvPr>
          <p:cNvSpPr/>
          <p:nvPr/>
        </p:nvSpPr>
        <p:spPr>
          <a:xfrm>
            <a:off x="457200" y="1340768"/>
            <a:ext cx="8459936" cy="537662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marL="285750" indent="-285750">
              <a:buFont typeface="Arial" panose="020B0604020202020204" pitchFamily="34" charset="0"/>
              <a:buChar char="•"/>
            </a:pPr>
            <a:r>
              <a:rPr lang="en-GB" dirty="0">
                <a:solidFill>
                  <a:srgbClr val="0070C0"/>
                </a:solidFill>
                <a:latin typeface="Georgia" panose="02040502050405020303" pitchFamily="18" charset="0"/>
              </a:rPr>
              <a:t>Create the right environment to help your child focus on their learning without distractions.</a:t>
            </a:r>
          </a:p>
          <a:p>
            <a:pPr marL="285750" indent="-285750">
              <a:buFont typeface="Arial" panose="020B0604020202020204" pitchFamily="34" charset="0"/>
              <a:buChar char="•"/>
            </a:pPr>
            <a:r>
              <a:rPr lang="en-GB" dirty="0">
                <a:solidFill>
                  <a:srgbClr val="FF0000"/>
                </a:solidFill>
                <a:latin typeface="Georgia" panose="02040502050405020303" pitchFamily="18" charset="0"/>
              </a:rPr>
              <a:t>Create a visual timetable which shows your child what lessons they will be doing, and if needed how long each one will be.</a:t>
            </a:r>
          </a:p>
          <a:p>
            <a:pPr marL="285750" indent="-285750">
              <a:buFont typeface="Arial" panose="020B0604020202020204" pitchFamily="34" charset="0"/>
              <a:buChar char="•"/>
            </a:pPr>
            <a:r>
              <a:rPr lang="en-GB" dirty="0">
                <a:solidFill>
                  <a:srgbClr val="0070C0"/>
                </a:solidFill>
                <a:latin typeface="Georgia" panose="02040502050405020303" pitchFamily="18" charset="0"/>
              </a:rPr>
              <a:t>Build in a break time.</a:t>
            </a:r>
          </a:p>
          <a:p>
            <a:pPr marL="285750" indent="-285750">
              <a:buFont typeface="Arial" panose="020B0604020202020204" pitchFamily="34" charset="0"/>
              <a:buChar char="•"/>
            </a:pPr>
            <a:r>
              <a:rPr lang="en-GB" dirty="0">
                <a:solidFill>
                  <a:srgbClr val="FF0000"/>
                </a:solidFill>
                <a:latin typeface="Georgia" panose="02040502050405020303" pitchFamily="18" charset="0"/>
              </a:rPr>
              <a:t>Decide how  to organise the lessons (perhaps split into smaller chunks of time). Use the visual timetable to show this.</a:t>
            </a:r>
          </a:p>
          <a:p>
            <a:pPr marL="285750" indent="-285750">
              <a:buFont typeface="Arial" panose="020B0604020202020204" pitchFamily="34" charset="0"/>
              <a:buChar char="•"/>
            </a:pPr>
            <a:r>
              <a:rPr lang="en-GB" dirty="0">
                <a:solidFill>
                  <a:srgbClr val="0070C0"/>
                </a:solidFill>
                <a:latin typeface="Georgia" panose="02040502050405020303" pitchFamily="18" charset="0"/>
              </a:rPr>
              <a:t>Decide how much your child has to complete in each session, to make sure the tasks are completed by the end of the day. Little and often will be more productive that one longer chunk of learning. </a:t>
            </a:r>
          </a:p>
          <a:p>
            <a:pPr marL="285750" indent="-285750">
              <a:buFont typeface="Arial" panose="020B0604020202020204" pitchFamily="34" charset="0"/>
              <a:buChar char="•"/>
            </a:pPr>
            <a:r>
              <a:rPr lang="en-GB" dirty="0">
                <a:solidFill>
                  <a:srgbClr val="FF0000"/>
                </a:solidFill>
                <a:latin typeface="Georgia" panose="02040502050405020303" pitchFamily="18" charset="0"/>
              </a:rPr>
              <a:t>Look back at yesterday’s lessons to see if it will help. </a:t>
            </a:r>
          </a:p>
          <a:p>
            <a:pPr marL="285750" indent="-285750">
              <a:buFont typeface="Arial" panose="020B0604020202020204" pitchFamily="34" charset="0"/>
              <a:buChar char="•"/>
            </a:pPr>
            <a:r>
              <a:rPr lang="en-GB" dirty="0">
                <a:solidFill>
                  <a:srgbClr val="0070C0"/>
                </a:solidFill>
                <a:latin typeface="Georgia" panose="02040502050405020303" pitchFamily="18" charset="0"/>
              </a:rPr>
              <a:t>Turn making mistakes into something to be proud of rather than ashamed of. </a:t>
            </a:r>
          </a:p>
          <a:p>
            <a:pPr marL="285750" indent="-285750">
              <a:buFont typeface="Arial" panose="020B0604020202020204" pitchFamily="34" charset="0"/>
              <a:buChar char="•"/>
            </a:pPr>
            <a:r>
              <a:rPr lang="en-GB" dirty="0">
                <a:solidFill>
                  <a:srgbClr val="FF0000"/>
                </a:solidFill>
                <a:latin typeface="Georgia" panose="02040502050405020303" pitchFamily="18" charset="0"/>
              </a:rPr>
              <a:t>Encourage your child to spot their own mistakes and correct them.</a:t>
            </a:r>
          </a:p>
          <a:p>
            <a:pPr marL="285750" indent="-285750">
              <a:buFont typeface="Arial" panose="020B0604020202020204" pitchFamily="34" charset="0"/>
              <a:buChar char="•"/>
            </a:pPr>
            <a:r>
              <a:rPr lang="en-GB" dirty="0">
                <a:solidFill>
                  <a:srgbClr val="0070C0"/>
                </a:solidFill>
                <a:latin typeface="Georgia" panose="02040502050405020303" pitchFamily="18" charset="0"/>
              </a:rPr>
              <a:t>Agree a reward your child can earn daily/weekly.</a:t>
            </a:r>
          </a:p>
          <a:p>
            <a:pPr marL="285750" indent="-285750">
              <a:buFont typeface="Arial" panose="020B0604020202020204" pitchFamily="34" charset="0"/>
              <a:buChar char="•"/>
            </a:pPr>
            <a:r>
              <a:rPr lang="en-GB" dirty="0">
                <a:solidFill>
                  <a:srgbClr val="FF0000"/>
                </a:solidFill>
                <a:latin typeface="Georgia" panose="02040502050405020303" pitchFamily="18" charset="0"/>
              </a:rPr>
              <a:t>Build in time for mental wellbeing, breaks from work. Encourage some physical exercise (Go Noodle or Joe Wicks), try new relaxation techniques (Cosmic Yoga), read a book, eat a healthy snack.</a:t>
            </a:r>
          </a:p>
        </p:txBody>
      </p:sp>
    </p:spTree>
    <p:extLst>
      <p:ext uri="{BB962C8B-B14F-4D97-AF65-F5344CB8AC3E}">
        <p14:creationId xmlns:p14="http://schemas.microsoft.com/office/powerpoint/2010/main" val="3622327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1548</Words>
  <Application>Microsoft Office PowerPoint</Application>
  <PresentationFormat>On-screen Show (4:3)</PresentationFormat>
  <Paragraphs>65</Paragraphs>
  <Slides>12</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Georgia</vt:lpstr>
      <vt:lpstr>Office Theme</vt:lpstr>
      <vt:lpstr>PowerPoint Presentation</vt:lpstr>
      <vt:lpstr>Top Tips</vt:lpstr>
      <vt:lpstr>Environment</vt:lpstr>
      <vt:lpstr>Timetable</vt:lpstr>
      <vt:lpstr>Break it down</vt:lpstr>
      <vt:lpstr>Task planner</vt:lpstr>
      <vt:lpstr>Refer back to previous lessons</vt:lpstr>
      <vt:lpstr>Praise making mistakes</vt:lpstr>
      <vt:lpstr>Praise effort rather than outcome</vt:lpstr>
      <vt:lpstr>Look after mental wellbeing</vt:lpstr>
      <vt:lpstr>Be flexible</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Branscombe</dc:creator>
  <cp:lastModifiedBy>Claire Branscombe</cp:lastModifiedBy>
  <cp:revision>4</cp:revision>
  <dcterms:created xsi:type="dcterms:W3CDTF">2021-01-31T11:21:13Z</dcterms:created>
  <dcterms:modified xsi:type="dcterms:W3CDTF">2021-01-31T12:28:56Z</dcterms:modified>
</cp:coreProperties>
</file>